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  <p:sldMasterId id="2147483663" r:id="rId2"/>
  </p:sldMasterIdLst>
  <p:notesMasterIdLst>
    <p:notesMasterId r:id="rId24"/>
  </p:notesMasterIdLst>
  <p:sldIdLst>
    <p:sldId id="258" r:id="rId3"/>
    <p:sldId id="376" r:id="rId4"/>
    <p:sldId id="260" r:id="rId5"/>
    <p:sldId id="363" r:id="rId6"/>
    <p:sldId id="373" r:id="rId7"/>
    <p:sldId id="374" r:id="rId8"/>
    <p:sldId id="375" r:id="rId9"/>
    <p:sldId id="364" r:id="rId10"/>
    <p:sldId id="377" r:id="rId11"/>
    <p:sldId id="372" r:id="rId12"/>
    <p:sldId id="378" r:id="rId13"/>
    <p:sldId id="365" r:id="rId14"/>
    <p:sldId id="379" r:id="rId15"/>
    <p:sldId id="370" r:id="rId16"/>
    <p:sldId id="380" r:id="rId17"/>
    <p:sldId id="367" r:id="rId18"/>
    <p:sldId id="381" r:id="rId19"/>
    <p:sldId id="369" r:id="rId20"/>
    <p:sldId id="382" r:id="rId21"/>
    <p:sldId id="368" r:id="rId22"/>
    <p:sldId id="383" r:id="rId23"/>
  </p:sldIdLst>
  <p:sldSz cx="9144000" cy="5143500" type="screen16x9"/>
  <p:notesSz cx="6858000" cy="9144000"/>
  <p:embeddedFontLst>
    <p:embeddedFont>
      <p:font typeface="Frank Ruhl Libre Medium" panose="00000600000000000000" charset="-79"/>
      <p:regular r:id="rId25"/>
    </p:embeddedFont>
    <p:embeddedFont>
      <p:font typeface="Frank Ruhl Libre" panose="00000500000000000000" charset="-79"/>
      <p:regular r:id="rId26"/>
      <p:bold r:id="rId27"/>
    </p:embeddedFont>
    <p:embeddedFont>
      <p:font typeface="Libre Baskerville" panose="020B0604020202020204" charset="0"/>
      <p:regular r:id="rId28"/>
      <p:bold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F447AA-46E3-4AA0-9303-2B832973A806}">
  <a:tblStyle styleId="{E7F447AA-46E3-4AA0-9303-2B832973A8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5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276" y="11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55296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617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14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017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41" name="Google Shape;41;p4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626375" y="617375"/>
              <a:ext cx="3676062" cy="3706600"/>
            </a:xfrm>
            <a:custGeom>
              <a:avLst/>
              <a:gdLst/>
              <a:ahLst/>
              <a:cxnLst/>
              <a:rect l="0" t="0" r="0" b="0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" name="Google Shape;43;p4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avLst/>
              <a:gdLst/>
              <a:ahLst/>
              <a:cxnLst/>
              <a:rect l="0" t="0" r="0" b="0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44" name="Google Shape;44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3009700" y="1187400"/>
            <a:ext cx="3124500" cy="27687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42900" algn="ctr" rtl="0">
              <a:spcBef>
                <a:spcPts val="600"/>
              </a:spcBef>
              <a:spcAft>
                <a:spcPts val="0"/>
              </a:spcAft>
              <a:buSzPts val="1800"/>
              <a:buFont typeface="Libre Baskerville"/>
              <a:buChar char="➢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/>
          <p:nvPr/>
        </p:nvSpPr>
        <p:spPr>
          <a:xfrm>
            <a:off x="3593400" y="6289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B0C6D3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“</a:t>
            </a:r>
            <a:endParaRPr sz="7200">
              <a:solidFill>
                <a:srgbClr val="B0C6D3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11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54" name="Google Shape;154;p11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624925" y="617375"/>
              <a:ext cx="7719575" cy="3706600"/>
            </a:xfrm>
            <a:custGeom>
              <a:avLst/>
              <a:gdLst/>
              <a:ahLst/>
              <a:cxnLst/>
              <a:rect l="0" t="0" r="0" b="0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6" name="Google Shape;156;p11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avLst/>
              <a:gdLst/>
              <a:ahLst/>
              <a:cxnLst/>
              <a:rect l="0" t="0" r="0" b="0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57" name="Google Shape;157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Google Shape;159;p11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0973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rgbClr val="B0C6D3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/>
          <p:nvPr/>
        </p:nvSpPr>
        <p:spPr>
          <a:xfrm>
            <a:off x="-7650" y="-7650"/>
            <a:ext cx="9151500" cy="5151300"/>
          </a:xfrm>
          <a:prstGeom prst="frame">
            <a:avLst>
              <a:gd name="adj1" fmla="val 4756"/>
            </a:avLst>
          </a:prstGeom>
          <a:solidFill>
            <a:srgbClr val="F2ED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162" name="Google Shape;162;p12"/>
          <p:cNvGrpSpPr/>
          <p:nvPr/>
        </p:nvGrpSpPr>
        <p:grpSpPr>
          <a:xfrm>
            <a:off x="114491" y="106842"/>
            <a:ext cx="1127645" cy="1153976"/>
            <a:chOff x="152400" y="152400"/>
            <a:chExt cx="1127645" cy="1153976"/>
          </a:xfrm>
        </p:grpSpPr>
        <p:sp>
          <p:nvSpPr>
            <p:cNvPr id="163" name="Google Shape;163;p12"/>
            <p:cNvSpPr/>
            <p:nvPr/>
          </p:nvSpPr>
          <p:spPr>
            <a:xfrm>
              <a:off x="152400" y="152400"/>
              <a:ext cx="921300" cy="921300"/>
            </a:xfrm>
            <a:prstGeom prst="diagStrip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28575" dist="9525" dir="27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4" name="Google Shape;164;p1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rot="5400000">
              <a:off x="745611" y="-256999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152411" y="362543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" name="Google Shape;166;p12"/>
          <p:cNvGrpSpPr/>
          <p:nvPr/>
        </p:nvGrpSpPr>
        <p:grpSpPr>
          <a:xfrm rot="10800000">
            <a:off x="7901725" y="3874892"/>
            <a:ext cx="1127645" cy="1154423"/>
            <a:chOff x="152400" y="151952"/>
            <a:chExt cx="1127645" cy="1154423"/>
          </a:xfrm>
        </p:grpSpPr>
        <p:sp>
          <p:nvSpPr>
            <p:cNvPr id="167" name="Google Shape;167;p12"/>
            <p:cNvSpPr/>
            <p:nvPr/>
          </p:nvSpPr>
          <p:spPr>
            <a:xfrm>
              <a:off x="152400" y="152400"/>
              <a:ext cx="921300" cy="921300"/>
            </a:xfrm>
            <a:prstGeom prst="diagStrip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28575" dist="9525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8" name="Google Shape;168;p1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rot="5400000">
              <a:off x="745611" y="-257447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152411" y="362543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" name="Google Shape;170;p12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30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831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52" name="Google Shape;52;p5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624925" y="617375"/>
              <a:ext cx="7719575" cy="3706600"/>
            </a:xfrm>
            <a:custGeom>
              <a:avLst/>
              <a:gdLst/>
              <a:ahLst/>
              <a:cxnLst/>
              <a:rect l="0" t="0" r="0" b="0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" name="Google Shape;54;p5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avLst/>
              <a:gdLst/>
              <a:ahLst/>
              <a:cxnLst/>
              <a:rect l="0" t="0" r="0" b="0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55" name="Google Shape;5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" name="Google Shape;57;p5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58" name="Google Shape;58;p5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0" t="0" r="0" b="0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0" t="0" r="0" b="0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0" t="0" r="0" b="0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0" t="0" r="0" b="0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0" t="0" r="0" b="0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63" name="Google Shape;63;p5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➢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11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54" name="Google Shape;154;p11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624925" y="617375"/>
              <a:ext cx="7719575" cy="3706600"/>
            </a:xfrm>
            <a:custGeom>
              <a:avLst/>
              <a:gdLst/>
              <a:ahLst/>
              <a:cxnLst/>
              <a:rect l="0" t="0" r="0" b="0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6" name="Google Shape;156;p11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avLst/>
              <a:gdLst/>
              <a:ahLst/>
              <a:cxnLst/>
              <a:rect l="0" t="0" r="0" b="0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57" name="Google Shape;157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Google Shape;159;p11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BEB-5202-498C-89F7-BBD3BEE1B887}" type="datetime1">
              <a:rPr lang="en-US" smtClean="0"/>
              <a:pPr/>
              <a:t>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044163"/>
            <a:ext cx="6779110" cy="715581"/>
            <a:chOff x="1172584" y="1381459"/>
            <a:chExt cx="6779110" cy="954108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574196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5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405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0400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BB910-C69A-4A9F-A017-93646434BE8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055AE9-1A5F-477E-90A5-F4F0CB5A777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45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25" name="Google Shape;25;p3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626375" y="617375"/>
              <a:ext cx="3676062" cy="3706600"/>
            </a:xfrm>
            <a:custGeom>
              <a:avLst/>
              <a:gdLst/>
              <a:ahLst/>
              <a:cxnLst/>
              <a:rect l="0" t="0" r="0" b="0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" name="Google Shape;27;p3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avLst/>
              <a:gdLst/>
              <a:ahLst/>
              <a:cxnLst/>
              <a:rect l="0" t="0" r="0" b="0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28" name="Google Shape;28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2795175" y="1668850"/>
            <a:ext cx="3553500" cy="11598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2795175" y="2948146"/>
            <a:ext cx="3553500" cy="2979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9pPr>
          </a:lstStyle>
          <a:p>
            <a:endParaRPr/>
          </a:p>
        </p:txBody>
      </p:sp>
      <p:grpSp>
        <p:nvGrpSpPr>
          <p:cNvPr id="32" name="Google Shape;32;p3"/>
          <p:cNvGrpSpPr/>
          <p:nvPr/>
        </p:nvGrpSpPr>
        <p:grpSpPr>
          <a:xfrm>
            <a:off x="4357664" y="3735189"/>
            <a:ext cx="428350" cy="428530"/>
            <a:chOff x="1191725" y="238125"/>
            <a:chExt cx="5236550" cy="5238750"/>
          </a:xfrm>
        </p:grpSpPr>
        <p:sp>
          <p:nvSpPr>
            <p:cNvPr id="33" name="Google Shape;33;p3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0" t="0" r="0" b="0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0" t="0" r="0" b="0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0" t="0" r="0" b="0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0" t="0" r="0" b="0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0" t="0" r="0" b="0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801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25" name="Google Shape;25;p3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626375" y="617375"/>
              <a:ext cx="3676062" cy="3706600"/>
            </a:xfrm>
            <a:custGeom>
              <a:avLst/>
              <a:gdLst/>
              <a:ahLst/>
              <a:cxnLst/>
              <a:rect l="0" t="0" r="0" b="0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" name="Google Shape;27;p3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avLst/>
              <a:gdLst/>
              <a:ahLst/>
              <a:cxnLst/>
              <a:rect l="0" t="0" r="0" b="0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28" name="Google Shape;28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2795175" y="1668850"/>
            <a:ext cx="3553500" cy="11598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2795175" y="2948146"/>
            <a:ext cx="3553500" cy="2979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9pPr>
          </a:lstStyle>
          <a:p>
            <a:endParaRPr/>
          </a:p>
        </p:txBody>
      </p:sp>
      <p:grpSp>
        <p:nvGrpSpPr>
          <p:cNvPr id="32" name="Google Shape;32;p3"/>
          <p:cNvGrpSpPr/>
          <p:nvPr/>
        </p:nvGrpSpPr>
        <p:grpSpPr>
          <a:xfrm>
            <a:off x="4357664" y="3735189"/>
            <a:ext cx="428350" cy="428530"/>
            <a:chOff x="1191725" y="238125"/>
            <a:chExt cx="5236550" cy="5238750"/>
          </a:xfrm>
        </p:grpSpPr>
        <p:sp>
          <p:nvSpPr>
            <p:cNvPr id="33" name="Google Shape;33;p3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0" t="0" r="0" b="0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0" t="0" r="0" b="0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0" t="0" r="0" b="0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0" t="0" r="0" b="0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0" t="0" r="0" b="0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415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41" name="Google Shape;41;p4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626375" y="617375"/>
              <a:ext cx="3676062" cy="3706600"/>
            </a:xfrm>
            <a:custGeom>
              <a:avLst/>
              <a:gdLst/>
              <a:ahLst/>
              <a:cxnLst/>
              <a:rect l="0" t="0" r="0" b="0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" name="Google Shape;43;p4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avLst/>
              <a:gdLst/>
              <a:ahLst/>
              <a:cxnLst/>
              <a:rect l="0" t="0" r="0" b="0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44" name="Google Shape;44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3009700" y="1187400"/>
            <a:ext cx="3124500" cy="27687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42900" algn="ctr" rtl="0">
              <a:spcBef>
                <a:spcPts val="600"/>
              </a:spcBef>
              <a:spcAft>
                <a:spcPts val="0"/>
              </a:spcAft>
              <a:buSzPts val="1800"/>
              <a:buFont typeface="Libre Baskerville"/>
              <a:buChar char="➢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/>
          <p:nvPr/>
        </p:nvSpPr>
        <p:spPr>
          <a:xfrm>
            <a:off x="3593400" y="6289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B0C6D3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“</a:t>
            </a:r>
            <a:endParaRPr sz="7200">
              <a:solidFill>
                <a:srgbClr val="B0C6D3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431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52" name="Google Shape;52;p5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624925" y="617375"/>
              <a:ext cx="7719575" cy="3706600"/>
            </a:xfrm>
            <a:custGeom>
              <a:avLst/>
              <a:gdLst/>
              <a:ahLst/>
              <a:cxnLst/>
              <a:rect l="0" t="0" r="0" b="0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" name="Google Shape;54;p5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avLst/>
              <a:gdLst/>
              <a:ahLst/>
              <a:cxnLst/>
              <a:rect l="0" t="0" r="0" b="0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55" name="Google Shape;5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" name="Google Shape;57;p5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58" name="Google Shape;58;p5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0" t="0" r="0" b="0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0" t="0" r="0" b="0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0" t="0" r="0" b="0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0" t="0" r="0" b="0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0" t="0" r="0" b="0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63" name="Google Shape;63;p5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➢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299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➢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lvl="1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2pPr>
            <a:lvl3pPr lvl="2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3pPr>
            <a:lvl4pPr lvl="3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4pPr>
            <a:lvl5pPr lvl="4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5pPr>
            <a:lvl6pPr lvl="5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6pPr>
            <a:lvl7pPr lvl="6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7pPr>
            <a:lvl8pPr lvl="7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8pPr>
            <a:lvl9pPr lvl="8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7" r:id="rId3"/>
    <p:sldLayoutId id="2147483661" r:id="rId4"/>
    <p:sldLayoutId id="2147483662" r:id="rId5"/>
    <p:sldLayoutId id="214748366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➢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lvl="1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2pPr>
            <a:lvl3pPr lvl="2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3pPr>
            <a:lvl4pPr lvl="3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4pPr>
            <a:lvl5pPr lvl="4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5pPr>
            <a:lvl6pPr lvl="5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6pPr>
            <a:lvl7pPr lvl="6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7pPr>
            <a:lvl8pPr lvl="7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8pPr>
            <a:lvl9pPr lvl="8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02692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 txBox="1">
            <a:spLocks noGrp="1"/>
          </p:cNvSpPr>
          <p:nvPr>
            <p:ph type="ctrTitle" idx="4294967295"/>
          </p:nvPr>
        </p:nvSpPr>
        <p:spPr>
          <a:xfrm>
            <a:off x="1170322" y="3041577"/>
            <a:ext cx="65937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dirty="0" smtClean="0"/>
              <a:t>Geographical</a:t>
            </a:r>
            <a:r>
              <a:rPr lang="en" sz="2400" dirty="0" smtClean="0"/>
              <a:t> Skills</a:t>
            </a:r>
            <a:endParaRPr sz="2400" dirty="0"/>
          </a:p>
        </p:txBody>
      </p:sp>
      <p:sp>
        <p:nvSpPr>
          <p:cNvPr id="193" name="Google Shape;193;p16"/>
          <p:cNvSpPr txBox="1">
            <a:spLocks noGrp="1"/>
          </p:cNvSpPr>
          <p:nvPr>
            <p:ph type="subTitle" idx="4294967295"/>
          </p:nvPr>
        </p:nvSpPr>
        <p:spPr>
          <a:xfrm>
            <a:off x="1170322" y="3634748"/>
            <a:ext cx="6593700" cy="11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AU" sz="1800" dirty="0" smtClean="0"/>
              <a:t>The use of Maps and Atlases</a:t>
            </a:r>
            <a:endParaRPr lang="en-AU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sz="1800" b="1" dirty="0"/>
          </a:p>
        </p:txBody>
      </p:sp>
      <p:pic>
        <p:nvPicPr>
          <p:cNvPr id="194" name="Google Shape;194;p1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954" y="668514"/>
            <a:ext cx="3456437" cy="2458999"/>
          </a:xfrm>
          <a:prstGeom prst="diamond">
            <a:avLst/>
          </a:prstGeom>
          <a:noFill/>
          <a:ln w="38100" cap="flat" cmpd="thinThick">
            <a:solidFill>
              <a:srgbClr val="B0C6D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5" name="Google Shape;195;p16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2" descr="http://www.indiaonestop.com/images/politicalmapofindia.htm_txt_map_indi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0985" y="214313"/>
            <a:ext cx="417909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341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Political Maps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Show different political units (countries and states)</a:t>
            </a:r>
          </a:p>
          <a:p>
            <a:r>
              <a:rPr lang="en-AU" dirty="0" smtClean="0"/>
              <a:t>Political boundaries</a:t>
            </a:r>
          </a:p>
          <a:p>
            <a:r>
              <a:rPr lang="en-AU" dirty="0" smtClean="0"/>
              <a:t>Capital cities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661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2" descr="http://sydney.edu.au/medicine/nepean/images/content/street_map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312" y="107156"/>
            <a:ext cx="4929188" cy="485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3588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Street Maps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Are large-scale maps showing the location and names of streets</a:t>
            </a:r>
          </a:p>
          <a:p>
            <a:r>
              <a:rPr lang="en-AU" dirty="0" smtClean="0"/>
              <a:t>May also show the location of significant features of the human environment and important landmarks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113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limate map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35547"/>
            <a:ext cx="6671173" cy="364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84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Thematic Maps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Illustrate a particular theme or issue</a:t>
            </a:r>
          </a:p>
          <a:p>
            <a:r>
              <a:rPr lang="en-AU" dirty="0" smtClean="0"/>
              <a:t>May be used to show the distribution of something (climate, vegetation types, average rainfall, population </a:t>
            </a:r>
            <a:r>
              <a:rPr lang="en-AU" dirty="0" err="1" smtClean="0"/>
              <a:t>etc</a:t>
            </a:r>
            <a:r>
              <a:rPr lang="en-AU" dirty="0" smtClean="0"/>
              <a:t>)</a:t>
            </a:r>
          </a:p>
          <a:p>
            <a:r>
              <a:rPr lang="en-AU" dirty="0" smtClean="0"/>
              <a:t>Can be compared to identify links/associations between different sets of geographical information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152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2" descr="http://my.ilstu.edu/~jrcarter/Geo204/Choro/Tom/hispanic_race_fl-H1_FINAL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8047" y="160735"/>
            <a:ext cx="6215063" cy="4661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330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Choropleth Maps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Often used to show thematic material</a:t>
            </a:r>
          </a:p>
          <a:p>
            <a:r>
              <a:rPr lang="en-AU" dirty="0" smtClean="0"/>
              <a:t>They use different shades of one colour to show a pattern</a:t>
            </a:r>
          </a:p>
          <a:p>
            <a:r>
              <a:rPr lang="en-AU" dirty="0" smtClean="0"/>
              <a:t>The darker shades show the highest values and the lightest shades show the lowest values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711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2" descr="http://www.bom.gov.au/info/weathmap/wmfig1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0891" y="214313"/>
            <a:ext cx="5572125" cy="4664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207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Weather Maps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2000" dirty="0" smtClean="0"/>
              <a:t>Also known as synoptic charts</a:t>
            </a:r>
          </a:p>
          <a:p>
            <a:r>
              <a:rPr lang="en-AU" sz="2000" dirty="0" smtClean="0"/>
              <a:t>Seen daily in the news, they show weather conditions over part of the earth’s surface at a particular time</a:t>
            </a:r>
          </a:p>
          <a:p>
            <a:r>
              <a:rPr lang="en-AU" sz="2000" dirty="0" smtClean="0"/>
              <a:t>They show air pressure, wind direction and strength and rainfall received in the previous 24 hours</a:t>
            </a:r>
          </a:p>
          <a:p>
            <a:r>
              <a:rPr lang="en-AU" sz="2000" dirty="0" smtClean="0"/>
              <a:t>Weather maps allow us to make predictions about the weather over </a:t>
            </a:r>
            <a:r>
              <a:rPr lang="en-AU" sz="2000" smtClean="0"/>
              <a:t>the next few days</a:t>
            </a:r>
            <a:endParaRPr lang="en-AU" sz="2000" dirty="0" smtClean="0"/>
          </a:p>
          <a:p>
            <a:endParaRPr lang="en-AU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392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>
            <a:spLocks noGrp="1"/>
          </p:cNvSpPr>
          <p:nvPr>
            <p:ph type="ctrTitle"/>
          </p:nvPr>
        </p:nvSpPr>
        <p:spPr>
          <a:xfrm>
            <a:off x="2795175" y="1668850"/>
            <a:ext cx="3553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1600" dirty="0">
                <a:solidFill>
                  <a:srgbClr val="B6D7A8"/>
                </a:solidFill>
              </a:rPr>
              <a:t>1</a:t>
            </a:r>
            <a:r>
              <a:rPr lang="en" sz="1600" dirty="0" smtClean="0">
                <a:solidFill>
                  <a:srgbClr val="B6D7A8"/>
                </a:solidFill>
              </a:rPr>
              <a:t>.</a:t>
            </a:r>
            <a:r>
              <a:rPr lang="en-AU" sz="1600" dirty="0"/>
              <a:t> </a:t>
            </a:r>
            <a:r>
              <a:rPr lang="en-AU" sz="1600" dirty="0" smtClean="0"/>
              <a:t>Identify </a:t>
            </a:r>
            <a:r>
              <a:rPr lang="en-AU" sz="1600" dirty="0"/>
              <a:t>and interpret a variety of topographic and thematic maps (physical, political, and social maps, synoptic charts and climate maps) at different scales (local, national and global)</a:t>
            </a:r>
            <a:br>
              <a:rPr lang="en-AU" sz="1600" dirty="0"/>
            </a:br>
            <a:endParaRPr sz="1600" dirty="0">
              <a:solidFill>
                <a:srgbClr val="B6D7A8"/>
              </a:solidFill>
            </a:endParaRPr>
          </a:p>
        </p:txBody>
      </p:sp>
      <p:sp>
        <p:nvSpPr>
          <p:cNvPr id="201" name="Google Shape;201;p17"/>
          <p:cNvSpPr txBox="1">
            <a:spLocks noGrp="1"/>
          </p:cNvSpPr>
          <p:nvPr>
            <p:ph type="subTitle" idx="1"/>
          </p:nvPr>
        </p:nvSpPr>
        <p:spPr>
          <a:xfrm>
            <a:off x="2795175" y="2948146"/>
            <a:ext cx="3553500" cy="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Syllabus Point.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342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2" descr="http://www.abcmaps.com.au/images/vbunspecex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312" y="375047"/>
            <a:ext cx="6368654" cy="4018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488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Topographic Maps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800" dirty="0" smtClean="0"/>
              <a:t>A detailed, large scale map of part of the earth’s surface</a:t>
            </a:r>
          </a:p>
          <a:p>
            <a:r>
              <a:rPr lang="en-AU" sz="1800" dirty="0" smtClean="0"/>
              <a:t>Shows selected features of the physical and human environment</a:t>
            </a:r>
          </a:p>
          <a:p>
            <a:r>
              <a:rPr lang="en-AU" sz="1800" dirty="0" smtClean="0"/>
              <a:t>Physical: Height, relief and slope of the land, drainage patterns and vegetation.</a:t>
            </a:r>
          </a:p>
          <a:p>
            <a:r>
              <a:rPr lang="en-AU" sz="1800" dirty="0" smtClean="0"/>
              <a:t>Built features: settlements, transport links.</a:t>
            </a:r>
          </a:p>
          <a:p>
            <a:r>
              <a:rPr lang="en-AU" sz="1800" dirty="0" smtClean="0"/>
              <a:t>Being able to read topographic maps allows us to locate features of physical and human environments, describe distributions and patterns, and identify relationships between features. </a:t>
            </a:r>
            <a:endParaRPr lang="en-A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703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xfrm>
            <a:off x="3009700" y="1187400"/>
            <a:ext cx="3124500" cy="27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114300" indent="0">
              <a:buNone/>
            </a:pPr>
            <a:r>
              <a:rPr lang="en-AU" dirty="0"/>
              <a:t>The earliest known maps are of the stars, not the earth. Dots dating to 14,500 BC found on the walls of the </a:t>
            </a:r>
            <a:r>
              <a:rPr lang="en-AU" dirty="0">
                <a:solidFill>
                  <a:schemeClr val="tx1"/>
                </a:solidFill>
              </a:rPr>
              <a:t>Lascaux</a:t>
            </a:r>
            <a:r>
              <a:rPr lang="en-AU" dirty="0"/>
              <a:t> caves map out part of the night sky, including the three bright stars.</a:t>
            </a:r>
          </a:p>
        </p:txBody>
      </p:sp>
      <p:sp>
        <p:nvSpPr>
          <p:cNvPr id="207" name="Google Shape;207;p18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dirty="0" smtClean="0"/>
              <a:t>Maps</a:t>
            </a:r>
            <a:endParaRPr lang="en-AU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2000" dirty="0" smtClean="0"/>
              <a:t>Maps provide us with information about places and help to identify patterns and changes in the landscape. </a:t>
            </a:r>
          </a:p>
          <a:p>
            <a:r>
              <a:rPr lang="en-AU" sz="2000" dirty="0" smtClean="0"/>
              <a:t>A map is a graphic representation of a place which has been drawn to scale. </a:t>
            </a:r>
          </a:p>
          <a:p>
            <a:r>
              <a:rPr lang="en-AU" sz="2000" dirty="0" smtClean="0"/>
              <a:t>The amount of detail will depend on the scale and the type of information contained within the map will depend on the purpose. 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94080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4948" y="2684497"/>
            <a:ext cx="7772400" cy="1102519"/>
          </a:xfrm>
        </p:spPr>
        <p:txBody>
          <a:bodyPr/>
          <a:lstStyle/>
          <a:p>
            <a:r>
              <a:rPr lang="en-AU" sz="8800" dirty="0" smtClean="0">
                <a:solidFill>
                  <a:schemeClr val="bg1"/>
                </a:solidFill>
              </a:rPr>
              <a:t>Types </a:t>
            </a:r>
            <a:br>
              <a:rPr lang="en-AU" sz="8800" dirty="0" smtClean="0">
                <a:solidFill>
                  <a:schemeClr val="bg1"/>
                </a:solidFill>
              </a:rPr>
            </a:br>
            <a:r>
              <a:rPr lang="en-AU" sz="8800" dirty="0" smtClean="0">
                <a:solidFill>
                  <a:schemeClr val="bg1"/>
                </a:solidFill>
              </a:rPr>
              <a:t>of Maps</a:t>
            </a:r>
            <a:endParaRPr lang="en-AU" sz="8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055AE9-1A5F-477E-90A5-F4F0CB5A777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643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 smtClean="0"/>
              <a:t>Activity: Give One, Get One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3241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50" y="1995384"/>
            <a:ext cx="7772400" cy="1102519"/>
          </a:xfrm>
        </p:spPr>
        <p:txBody>
          <a:bodyPr/>
          <a:lstStyle/>
          <a:p>
            <a:r>
              <a:rPr lang="en-AU" sz="8800" dirty="0" smtClean="0">
                <a:solidFill>
                  <a:schemeClr val="bg1"/>
                </a:solidFill>
              </a:rPr>
              <a:t>Definitions</a:t>
            </a:r>
            <a:endParaRPr lang="en-AU" sz="8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055AE9-1A5F-477E-90A5-F4F0CB5A777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15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2" descr="http://www.freeworldmaps.net/australia/australi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0891" y="214313"/>
            <a:ext cx="6161484" cy="4745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19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Physical Maps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Show selected features of the physical environment (mountains, plains, rivers, lakes, seas and oceans).</a:t>
            </a:r>
          </a:p>
          <a:p>
            <a:r>
              <a:rPr lang="en-AU" dirty="0" smtClean="0"/>
              <a:t>Colour shading is often used to show height above sea level.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103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i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436</Words>
  <Application>Microsoft Office PowerPoint</Application>
  <PresentationFormat>On-screen Show (16:9)</PresentationFormat>
  <Paragraphs>52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Wingdings</vt:lpstr>
      <vt:lpstr>Frank Ruhl Libre Medium</vt:lpstr>
      <vt:lpstr>Arial</vt:lpstr>
      <vt:lpstr>Frank Ruhl Libre</vt:lpstr>
      <vt:lpstr>Libre Baskerville</vt:lpstr>
      <vt:lpstr>Dion template</vt:lpstr>
      <vt:lpstr>1_Dion template</vt:lpstr>
      <vt:lpstr>Geographical Skills</vt:lpstr>
      <vt:lpstr>1. Identify and interpret a variety of topographic and thematic maps (physical, political, and social maps, synoptic charts and climate maps) at different scales (local, national and global) </vt:lpstr>
      <vt:lpstr>PowerPoint Presentation</vt:lpstr>
      <vt:lpstr>Maps</vt:lpstr>
      <vt:lpstr>Types  of Maps</vt:lpstr>
      <vt:lpstr>PowerPoint Presentation</vt:lpstr>
      <vt:lpstr>Definitions</vt:lpstr>
      <vt:lpstr>PowerPoint Presentation</vt:lpstr>
      <vt:lpstr>Physical Maps</vt:lpstr>
      <vt:lpstr>PowerPoint Presentation</vt:lpstr>
      <vt:lpstr>Political Maps</vt:lpstr>
      <vt:lpstr>PowerPoint Presentation</vt:lpstr>
      <vt:lpstr>Street Maps</vt:lpstr>
      <vt:lpstr>PowerPoint Presentation</vt:lpstr>
      <vt:lpstr>Thematic Maps</vt:lpstr>
      <vt:lpstr>PowerPoint Presentation</vt:lpstr>
      <vt:lpstr>Choropleth Maps</vt:lpstr>
      <vt:lpstr>PowerPoint Presentation</vt:lpstr>
      <vt:lpstr>Weather Maps</vt:lpstr>
      <vt:lpstr>PowerPoint Presentation</vt:lpstr>
      <vt:lpstr>Topographic Maps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Rebecca Donavon</dc:creator>
  <cp:lastModifiedBy>DONAVON Rebecca [Narrogin Senior High School]</cp:lastModifiedBy>
  <cp:revision>52</cp:revision>
  <dcterms:modified xsi:type="dcterms:W3CDTF">2019-02-06T07:01:18Z</dcterms:modified>
</cp:coreProperties>
</file>